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3"/>
  </p:notesMasterIdLst>
  <p:sldIdLst>
    <p:sldId id="416" r:id="rId2"/>
    <p:sldId id="417" r:id="rId3"/>
    <p:sldId id="418" r:id="rId4"/>
    <p:sldId id="420" r:id="rId5"/>
    <p:sldId id="404" r:id="rId6"/>
    <p:sldId id="439" r:id="rId7"/>
    <p:sldId id="437" r:id="rId8"/>
    <p:sldId id="371" r:id="rId9"/>
    <p:sldId id="270" r:id="rId10"/>
    <p:sldId id="271" r:id="rId11"/>
    <p:sldId id="272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Objects="1">
      <p:cViewPr varScale="1">
        <p:scale>
          <a:sx n="63" d="100"/>
          <a:sy n="63" d="100"/>
        </p:scale>
        <p:origin x="1512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6B9364-1E7A-994E-9F3D-F43667919448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C959F5-2C60-5E41-BB9A-D69727FD54A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473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>
            <a:extLst>
              <a:ext uri="{FF2B5EF4-FFF2-40B4-BE49-F238E27FC236}">
                <a16:creationId xmlns:a16="http://schemas.microsoft.com/office/drawing/2014/main" id="{9DA0A663-19BA-49F5-A888-4177379C991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>
            <a:extLst>
              <a:ext uri="{FF2B5EF4-FFF2-40B4-BE49-F238E27FC236}">
                <a16:creationId xmlns:a16="http://schemas.microsoft.com/office/drawing/2014/main" id="{5E50CA7C-6AE1-4E97-84C5-7C30EE7D85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660" name="Slide Number Placeholder 3">
            <a:extLst>
              <a:ext uri="{FF2B5EF4-FFF2-40B4-BE49-F238E27FC236}">
                <a16:creationId xmlns:a16="http://schemas.microsoft.com/office/drawing/2014/main" id="{F95978BC-FB20-4FA2-A653-5B838E2D18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19A7E3A4-BE4C-4F26-95C9-0DA1BD421F55}" type="slidenum">
              <a:rPr lang="en-US" altLang="en-US">
                <a:latin typeface="Arial" panose="020B0604020202020204" pitchFamily="34" charset="0"/>
              </a:rPr>
              <a:pPr/>
              <a:t>4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>
            <a:extLst>
              <a:ext uri="{FF2B5EF4-FFF2-40B4-BE49-F238E27FC236}">
                <a16:creationId xmlns:a16="http://schemas.microsoft.com/office/drawing/2014/main" id="{0194CD01-2067-4FD6-AD9F-50EF6060C07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>
            <a:extLst>
              <a:ext uri="{FF2B5EF4-FFF2-40B4-BE49-F238E27FC236}">
                <a16:creationId xmlns:a16="http://schemas.microsoft.com/office/drawing/2014/main" id="{7783EE3B-4E97-4331-BBCB-2E2571CD29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d-ID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684" name="Slide Number Placeholder 3">
            <a:extLst>
              <a:ext uri="{FF2B5EF4-FFF2-40B4-BE49-F238E27FC236}">
                <a16:creationId xmlns:a16="http://schemas.microsoft.com/office/drawing/2014/main" id="{CC58D3F1-E18B-49D2-88E8-245E4FAB33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87E5DF7-C3C3-4E01-BFA5-EE2ABF6A9AE6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28166" y="1295400"/>
            <a:ext cx="6487668" cy="3152887"/>
          </a:xfrm>
          <a:prstGeom prst="rect">
            <a:avLst/>
          </a:prstGeo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/>
          <a:p>
            <a: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</a:pPr>
            <a:endParaRPr sz="3200" kern="120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22921" y="1523999"/>
            <a:ext cx="6498158" cy="1724867"/>
          </a:xfrm>
        </p:spPr>
        <p:txBody>
          <a:bodyPr vert="horz" lIns="91440" tIns="45720" rIns="91440" bIns="45720" rtlCol="0" anchor="b" anchorCtr="0">
            <a:noAutofit/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4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22921" y="3299012"/>
            <a:ext cx="6498159" cy="916641"/>
          </a:xfr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3538" y="3352801"/>
            <a:ext cx="8416925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3538" y="4771029"/>
            <a:ext cx="8416925" cy="972671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/>
          </p:nvPr>
        </p:nvSpPr>
        <p:spPr>
          <a:xfrm>
            <a:off x="370980" y="363538"/>
            <a:ext cx="8402040" cy="2836862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2403144"/>
            <a:ext cx="8056563" cy="1362075"/>
          </a:xfrm>
        </p:spPr>
        <p:txBody>
          <a:bodyPr anchor="b" anchorCtr="0"/>
          <a:lstStyle>
            <a:lvl1pPr algn="ctr">
              <a:defRPr sz="46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3736005"/>
            <a:ext cx="8056563" cy="1500187"/>
          </a:xfrm>
        </p:spPr>
        <p:txBody>
          <a:bodyPr anchor="t" anchorCtr="0"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9275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1071" y="1600201"/>
            <a:ext cx="3840480" cy="43434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9274" y="107576"/>
            <a:ext cx="8042276" cy="133695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4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9274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1070" y="1453224"/>
            <a:ext cx="3840480" cy="750887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1070" y="2347415"/>
            <a:ext cx="3840480" cy="3596185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9" y="611872"/>
            <a:ext cx="3840480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2824" y="368300"/>
            <a:ext cx="3840480" cy="5575300"/>
          </a:xfrm>
        </p:spPr>
        <p:txBody>
          <a:bodyPr>
            <a:normAutofit/>
          </a:bodyPr>
          <a:lstStyle>
            <a:lvl1pPr>
              <a:spcBef>
                <a:spcPts val="2000"/>
              </a:spcBef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9" y="1787856"/>
            <a:ext cx="3840480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398" y="611872"/>
            <a:ext cx="4079545" cy="1162050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398" y="1787856"/>
            <a:ext cx="4079545" cy="372015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Picture Placeholder 2"/>
          <p:cNvSpPr>
            <a:spLocks noGrp="1"/>
          </p:cNvSpPr>
          <p:nvPr>
            <p:ph type="pic" idx="1"/>
          </p:nvPr>
        </p:nvSpPr>
        <p:spPr>
          <a:xfrm>
            <a:off x="5090617" y="359392"/>
            <a:ext cx="3657600" cy="5318077"/>
          </a:xfrm>
          <a:ln w="3175">
            <a:solidFill>
              <a:schemeClr val="bg1"/>
            </a:solidFill>
          </a:ln>
          <a:effectLst>
            <a:outerShdw blurRad="63500" sx="100500" sy="100500" algn="ctr" rotWithShape="0">
              <a:prstClr val="black">
                <a:alpha val="50000"/>
              </a:prstClr>
            </a:outerShdw>
          </a:effec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ts val="2000"/>
              </a:spcBef>
              <a:buClr>
                <a:schemeClr val="accent1">
                  <a:lumMod val="60000"/>
                  <a:lumOff val="40000"/>
                </a:schemeClr>
              </a:buClr>
              <a:buSzPct val="110000"/>
              <a:buFont typeface="Wingdings 2" pitchFamily="18" charset="2"/>
              <a:buNone/>
              <a:defRPr sz="32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9792" y="368301"/>
            <a:ext cx="1524000" cy="5575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9274" y="368301"/>
            <a:ext cx="6689726" cy="5575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49275" y="107576"/>
            <a:ext cx="8042276" cy="133695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9275" y="1600201"/>
            <a:ext cx="8042276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29835" y="627566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B5C94D80-D90C-3240-869F-8A2B243EAB89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458" y="6275668"/>
            <a:ext cx="484094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97906" y="6275668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600">
                <a:solidFill>
                  <a:schemeClr val="bg1"/>
                </a:solidFill>
              </a:defRPr>
            </a:lvl1pPr>
          </a:lstStyle>
          <a:p>
            <a:fld id="{92D159A9-6BE1-6743-A2C4-D5274CB7BF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6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9250" indent="-349250" algn="l" defTabSz="914400" rtl="0" eaLnBrk="1" latinLnBrk="0" hangingPunct="1">
        <a:spcBef>
          <a:spcPts val="20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336550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22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96837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263650" indent="-295275" algn="l" defTabSz="914400" rtl="0" eaLnBrk="1" latinLnBrk="0" hangingPunct="1">
        <a:spcBef>
          <a:spcPts val="600"/>
        </a:spcBef>
        <a:buClr>
          <a:schemeClr val="accent1">
            <a:lumMod val="75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546225" indent="-282575" algn="l" defTabSz="914400" rtl="0" eaLnBrk="1" latinLnBrk="0" hangingPunct="1">
        <a:spcBef>
          <a:spcPts val="600"/>
        </a:spcBef>
        <a:buClr>
          <a:schemeClr val="accent1">
            <a:lumMod val="60000"/>
            <a:lumOff val="40000"/>
          </a:schemeClr>
        </a:buClr>
        <a:buSzPct val="110000"/>
        <a:buFont typeface="Wingdings 2" pitchFamily="18" charset="2"/>
        <a:buChar char="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1">
            <a:extLst>
              <a:ext uri="{FF2B5EF4-FFF2-40B4-BE49-F238E27FC236}">
                <a16:creationId xmlns:a16="http://schemas.microsoft.com/office/drawing/2014/main" id="{7C952A1F-2BC6-476A-A28E-0BD6D691E1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360" y="652975"/>
            <a:ext cx="4584780" cy="6140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3390" b="1" dirty="0" err="1">
                <a:latin typeface="Arial Narrow" panose="020B0606020202030204" pitchFamily="34" charset="0"/>
              </a:rPr>
              <a:t>Pengertian</a:t>
            </a:r>
            <a:r>
              <a:rPr lang="en-US" altLang="en-US" sz="3390" b="1" dirty="0">
                <a:latin typeface="Arial Narrow" panose="020B0606020202030204" pitchFamily="34" charset="0"/>
              </a:rPr>
              <a:t> </a:t>
            </a:r>
            <a:r>
              <a:rPr lang="en-US" altLang="en-US" sz="3390" b="1" dirty="0" err="1">
                <a:latin typeface="Arial Narrow" panose="020B0606020202030204" pitchFamily="34" charset="0"/>
              </a:rPr>
              <a:t>Analisis</a:t>
            </a:r>
            <a:endParaRPr lang="en-US" altLang="en-US" sz="3390" b="1" dirty="0">
              <a:latin typeface="Arial Narrow" panose="020B060602020203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08EDF71-0FE9-4963-AC03-3C314E3AC171}"/>
              </a:ext>
            </a:extLst>
          </p:cNvPr>
          <p:cNvSpPr/>
          <p:nvPr/>
        </p:nvSpPr>
        <p:spPr>
          <a:xfrm>
            <a:off x="633636" y="3365099"/>
            <a:ext cx="7813499" cy="1937231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Moekijat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 </a:t>
            </a:r>
          </a:p>
          <a:p>
            <a:pPr algn="just">
              <a:defRPr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“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kegiatan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mempelajari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mengumpulkan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mencatat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keterangan-keterangan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fakta-fakta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berhubungan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masing-masing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jabatan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sistimatis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teratur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”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700283-17E0-437E-A3ED-14B4B3B4EC83}"/>
              </a:ext>
            </a:extLst>
          </p:cNvPr>
          <p:cNvSpPr/>
          <p:nvPr/>
        </p:nvSpPr>
        <p:spPr>
          <a:xfrm>
            <a:off x="633636" y="1492442"/>
            <a:ext cx="7813499" cy="142063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F.X.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Soejadi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algn="just">
              <a:defRPr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“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proses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penyelidikan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mendalam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tentang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kewajiban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tanggungjawab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sesuatu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job”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DC9D468-7E72-47A6-98E0-EBED475F01B4}"/>
              </a:ext>
            </a:extLst>
          </p:cNvPr>
          <p:cNvSpPr/>
          <p:nvPr/>
        </p:nvSpPr>
        <p:spPr>
          <a:xfrm>
            <a:off x="891934" y="394678"/>
            <a:ext cx="7555201" cy="156966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90573" indent="-290573">
              <a:defRPr/>
            </a:pPr>
            <a:r>
              <a:rPr lang="en-US" sz="24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Komaruddin</a:t>
            </a:r>
            <a:endParaRPr lang="en-US" sz="2400" b="1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90573" indent="-290573" algn="r">
              <a:defRPr/>
            </a:pPr>
            <a:endParaRPr lang="id-ID" sz="2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90573" indent="-290573" algn="just">
              <a:defRPr/>
            </a:pPr>
            <a:r>
              <a:rPr lang="id-ID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    “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Aktivitas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proses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d-ID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 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meneliti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, </a:t>
            </a:r>
            <a:r>
              <a:rPr lang="id-ID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memisah-misahkan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d-ID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metoda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tertentu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634574-A933-4E1B-8C4B-471B4BDF5AD4}"/>
              </a:ext>
            </a:extLst>
          </p:cNvPr>
          <p:cNvSpPr/>
          <p:nvPr/>
        </p:nvSpPr>
        <p:spPr>
          <a:xfrm>
            <a:off x="917494" y="2654780"/>
            <a:ext cx="7528295" cy="2725683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90573" indent="-290573">
              <a:defRPr/>
            </a:pPr>
            <a:r>
              <a:rPr lang="en-US" sz="2712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F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.A.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Rompas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</a:p>
          <a:p>
            <a:pPr marL="290573" indent="-290573" algn="just">
              <a:defRPr/>
            </a:pP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	“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prosedur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proses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mengungkapkan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keadaan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fakta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nyata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sistematis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mengenai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job, agar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diteliti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atau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diterapkan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job content yang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pimpinan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perusahaan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dapat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mengambil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langkah-langkah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diperlukan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sesuai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kebutuhan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dan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tujuan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 pada </a:t>
            </a:r>
            <a:r>
              <a:rPr lang="en-US" sz="2400" dirty="0" err="1">
                <a:solidFill>
                  <a:schemeClr val="tx1"/>
                </a:solidFill>
                <a:latin typeface="Arial Narrow" panose="020B0606020202030204" pitchFamily="34" charset="0"/>
              </a:rPr>
              <a:t>organisasi</a:t>
            </a:r>
            <a:r>
              <a:rPr lang="en-US" sz="2400" dirty="0">
                <a:solidFill>
                  <a:schemeClr val="tx1"/>
                </a:solidFill>
                <a:latin typeface="Arial Narrow" panose="020B0606020202030204" pitchFamily="34" charset="0"/>
              </a:rPr>
              <a:t>”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C0DFDA4-7121-4414-8F05-F9E4E6577714}"/>
              </a:ext>
            </a:extLst>
          </p:cNvPr>
          <p:cNvSpPr/>
          <p:nvPr/>
        </p:nvSpPr>
        <p:spPr>
          <a:xfrm>
            <a:off x="1058751" y="1363293"/>
            <a:ext cx="7167755" cy="1384995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290573" indent="-290573">
              <a:defRPr/>
            </a:pPr>
            <a:r>
              <a:rPr lang="en-US" sz="2800" dirty="0">
                <a:solidFill>
                  <a:srgbClr val="FFFF00"/>
                </a:solidFill>
                <a:latin typeface="Arial Narrow" panose="020B0606020202030204" pitchFamily="34" charset="0"/>
              </a:rPr>
              <a:t>   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T.H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Boydell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:</a:t>
            </a:r>
          </a:p>
          <a:p>
            <a:pPr marL="290573" indent="-290573">
              <a:defRPr/>
            </a:pP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	“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studi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d-ID" sz="2800" dirty="0">
                <a:solidFill>
                  <a:schemeClr val="tx1"/>
                </a:solidFill>
                <a:latin typeface="Arial Narrow" panose="020B0606020202030204" pitchFamily="34" charset="0"/>
              </a:rPr>
              <a:t>A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nalitis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terhadap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suatu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jabatan</a:t>
            </a:r>
            <a:r>
              <a:rPr lang="en-US" sz="2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tertentu</a:t>
            </a:r>
            <a:r>
              <a:rPr lang="en-US" sz="2712" dirty="0">
                <a:solidFill>
                  <a:schemeClr val="tx1"/>
                </a:solidFill>
                <a:latin typeface="Arial Narrow" panose="020B0606020202030204" pitchFamily="34" charset="0"/>
              </a:rPr>
              <a:t>”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CDA54DC-DFFC-4EFE-B826-1454A252F90A}"/>
              </a:ext>
            </a:extLst>
          </p:cNvPr>
          <p:cNvSpPr/>
          <p:nvPr/>
        </p:nvSpPr>
        <p:spPr>
          <a:xfrm>
            <a:off x="1343954" y="3106801"/>
            <a:ext cx="6909458" cy="309957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290573" indent="-290573" algn="just">
              <a:defRPr/>
            </a:pPr>
            <a:r>
              <a:rPr lang="en-US" sz="2712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  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Dale Yoder : </a:t>
            </a:r>
          </a:p>
          <a:p>
            <a:pPr marL="290573" indent="-290573" algn="just">
              <a:defRPr/>
            </a:pPr>
            <a:r>
              <a:rPr lang="en-US" sz="2400" dirty="0">
                <a:solidFill>
                  <a:schemeClr val="tx1"/>
                </a:solidFill>
                <a:latin typeface="Arial" charset="0"/>
              </a:rPr>
              <a:t>   “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Suatu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prosedur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untuk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mendapatkan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data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pekerjaan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dari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fakta-fakta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yang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berhubungan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dengan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masing-masing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pekerjaan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dan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mencatatnya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secara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Arial" charset="0"/>
              </a:rPr>
              <a:t>sistematis</a:t>
            </a:r>
            <a:r>
              <a:rPr lang="en-US" sz="2400" dirty="0">
                <a:solidFill>
                  <a:schemeClr val="tx1"/>
                </a:solidFill>
                <a:latin typeface="Arial" charset="0"/>
              </a:rPr>
              <a:t>”</a:t>
            </a:r>
            <a:endParaRPr lang="en-GB" sz="24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710876-BEEF-4E3D-A4E2-1E17FBC2198E}"/>
              </a:ext>
            </a:extLst>
          </p:cNvPr>
          <p:cNvSpPr txBox="1"/>
          <p:nvPr/>
        </p:nvSpPr>
        <p:spPr>
          <a:xfrm>
            <a:off x="549275" y="734060"/>
            <a:ext cx="6909458" cy="74437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2712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Kesimpulan</a:t>
            </a:r>
            <a:endParaRPr lang="en-US" sz="2712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>
              <a:defRPr/>
            </a:pPr>
            <a:endParaRPr lang="en-US" sz="1525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9ABDE5-5589-4C33-8288-469625AF68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US" sz="28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Analisis</a:t>
            </a:r>
            <a:r>
              <a:rPr lang="en-US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Arial Narrow" panose="020B0606020202030204" pitchFamily="34" charset="0"/>
              </a:rPr>
              <a:t>Jabatan</a:t>
            </a:r>
            <a:r>
              <a:rPr lang="en-US" sz="2800" b="1" dirty="0">
                <a:solidFill>
                  <a:schemeClr val="tx1"/>
                </a:solidFill>
                <a:latin typeface="Arial Narrow" panose="020B0606020202030204" pitchFamily="34" charset="0"/>
              </a:rPr>
              <a:t> ad</a:t>
            </a:r>
            <a:r>
              <a:rPr lang="id-ID" sz="2800" b="1" dirty="0">
                <a:solidFill>
                  <a:schemeClr val="tx1"/>
                </a:solidFill>
                <a:latin typeface="Arial Narrow" panose="020B0606020202030204" pitchFamily="34" charset="0"/>
                <a:cs typeface="Aharoni" pitchFamily="2" charset="-79"/>
              </a:rPr>
              <a:t>alah</a:t>
            </a:r>
            <a:r>
              <a:rPr lang="en-US" sz="2800" b="1" dirty="0">
                <a:solidFill>
                  <a:schemeClr val="tx1"/>
                </a:solidFill>
                <a:latin typeface="Arial Narrow" panose="020B0606020202030204" pitchFamily="34" charset="0"/>
                <a:cs typeface="Aharoni" pitchFamily="2" charset="-79"/>
              </a:rPr>
              <a:t> </a:t>
            </a:r>
            <a:r>
              <a:rPr lang="id-ID" sz="2800" b="1" dirty="0">
                <a:solidFill>
                  <a:schemeClr val="tx1"/>
                </a:solidFill>
                <a:latin typeface="Arial Narrow" panose="020B0606020202030204" pitchFamily="34" charset="0"/>
                <a:cs typeface="Aharoni" pitchFamily="2" charset="-79"/>
              </a:rPr>
              <a:t>proses dan teknik untuk mendapatkan data jabatan,mengelolahnya menjadi informasi jabatan dan menyajikannya untuk program, kepegawaian, ketatalaksanaan dan pengembangan organisasi.</a:t>
            </a:r>
            <a:endParaRPr lang="en-US" sz="2800" b="1" dirty="0">
              <a:solidFill>
                <a:schemeClr val="tx1"/>
              </a:solidFill>
              <a:latin typeface="Arial Narrow" panose="020B0606020202030204" pitchFamily="34" charset="0"/>
              <a:cs typeface="Aharoni" pitchFamily="2" charset="-79"/>
            </a:endParaRPr>
          </a:p>
          <a:p>
            <a:endParaRPr lang="en-ID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>
            <a:extLst>
              <a:ext uri="{FF2B5EF4-FFF2-40B4-BE49-F238E27FC236}">
                <a16:creationId xmlns:a16="http://schemas.microsoft.com/office/drawing/2014/main" id="{FA866217-ECE0-46E9-9386-32E9071CB2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59632" y="690325"/>
            <a:ext cx="581169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/>
            <a:r>
              <a:rPr lang="en-US" altLang="en-US" sz="3200" b="1" dirty="0" err="1">
                <a:latin typeface="Rockwell Extra Bold" panose="02060903040505020403" pitchFamily="18" charset="0"/>
                <a:cs typeface="Aharoni" panose="02010803020104030203" pitchFamily="2" charset="-79"/>
              </a:rPr>
              <a:t>Kegiatan</a:t>
            </a:r>
            <a:r>
              <a:rPr lang="en-US" altLang="en-US" sz="3200" b="1" dirty="0">
                <a:latin typeface="Rockwell Extra Bold" panose="02060903040505020403" pitchFamily="18" charset="0"/>
                <a:cs typeface="Aharoni" panose="02010803020104030203" pitchFamily="2" charset="-79"/>
              </a:rPr>
              <a:t> </a:t>
            </a:r>
            <a:r>
              <a:rPr lang="en-US" altLang="en-US" sz="3200" b="1" dirty="0" err="1">
                <a:latin typeface="Rockwell Extra Bold" panose="02060903040505020403" pitchFamily="18" charset="0"/>
                <a:cs typeface="Aharoni" panose="02010803020104030203" pitchFamily="2" charset="-79"/>
              </a:rPr>
              <a:t>pokok</a:t>
            </a:r>
            <a:r>
              <a:rPr lang="en-US" altLang="en-US" sz="3200" b="1" dirty="0">
                <a:latin typeface="Rockwell Extra Bold" panose="02060903040505020403" pitchFamily="18" charset="0"/>
                <a:cs typeface="Aharoni" panose="02010803020104030203" pitchFamily="2" charset="-79"/>
              </a:rPr>
              <a:t> </a:t>
            </a:r>
            <a:r>
              <a:rPr lang="en-US" altLang="en-US" sz="3200" b="1" dirty="0" err="1">
                <a:latin typeface="Rockwell Extra Bold" panose="02060903040505020403" pitchFamily="18" charset="0"/>
                <a:cs typeface="Aharoni" panose="02010803020104030203" pitchFamily="2" charset="-79"/>
              </a:rPr>
              <a:t>anjab</a:t>
            </a:r>
            <a:endParaRPr lang="en-US" altLang="en-US" sz="32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BE312B-26BE-4C7D-A93B-298C0D73CF56}"/>
              </a:ext>
            </a:extLst>
          </p:cNvPr>
          <p:cNvSpPr/>
          <p:nvPr/>
        </p:nvSpPr>
        <p:spPr>
          <a:xfrm>
            <a:off x="891934" y="1621590"/>
            <a:ext cx="7684350" cy="286232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marL="581147" indent="-581147">
              <a:buFont typeface="Wingdings" panose="05000000000000000000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latin typeface="Arial Narrow" panose="020B0606020202030204" pitchFamily="34" charset="0"/>
              </a:rPr>
              <a:t>M</a:t>
            </a:r>
            <a:r>
              <a:rPr lang="id-ID" sz="3600" dirty="0">
                <a:solidFill>
                  <a:schemeClr val="tx1"/>
                </a:solidFill>
                <a:latin typeface="Arial Narrow" panose="020B0606020202030204" pitchFamily="34" charset="0"/>
              </a:rPr>
              <a:t>engumpulkan data Jabatan</a:t>
            </a:r>
          </a:p>
          <a:p>
            <a:pPr marL="581147" indent="-581147">
              <a:buFont typeface="Wingdings" panose="05000000000000000000" pitchFamily="2" charset="2"/>
              <a:buChar char="§"/>
              <a:defRPr/>
            </a:pPr>
            <a:r>
              <a:rPr lang="id-ID" sz="3600" dirty="0">
                <a:solidFill>
                  <a:schemeClr val="tx1"/>
                </a:solidFill>
                <a:latin typeface="Arial Narrow" panose="020B0606020202030204" pitchFamily="34" charset="0"/>
              </a:rPr>
              <a:t>Mengelolahnya menjadi informasi jabatan</a:t>
            </a:r>
            <a:endParaRPr lang="en-US" sz="3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581147" indent="-581147">
              <a:buFont typeface="Wingdings" panose="05000000000000000000" pitchFamily="2" charset="2"/>
              <a:buChar char="§"/>
              <a:defRPr/>
            </a:pPr>
            <a:r>
              <a:rPr lang="en-US" sz="3600" dirty="0">
                <a:solidFill>
                  <a:schemeClr val="tx1"/>
                </a:solidFill>
                <a:latin typeface="Arial Narrow" panose="020B0606020202030204" pitchFamily="34" charset="0"/>
              </a:rPr>
              <a:t>M</a:t>
            </a:r>
            <a:r>
              <a:rPr lang="id-ID" sz="3600" dirty="0">
                <a:solidFill>
                  <a:schemeClr val="tx1"/>
                </a:solidFill>
                <a:latin typeface="Arial Narrow" panose="020B0606020202030204" pitchFamily="34" charset="0"/>
              </a:rPr>
              <a:t>enyajikannya untuk program kelembagaan, kepegawaian dan ketatalaksanaan.</a:t>
            </a:r>
            <a:endParaRPr lang="en-US" sz="36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2A3DA515-2357-4470-AEB9-8EB497B2CC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3323" y="382569"/>
            <a:ext cx="7520224" cy="722426"/>
          </a:xfrm>
        </p:spPr>
        <p:txBody>
          <a:bodyPr rtlCol="0">
            <a:normAutofit fontScale="90000"/>
          </a:bodyPr>
          <a:lstStyle/>
          <a:p>
            <a:pPr defTabSz="912091">
              <a:lnSpc>
                <a:spcPts val="5785"/>
              </a:lnSpc>
              <a:defRPr/>
            </a:pPr>
            <a:r>
              <a:rPr lang="en-US" sz="4576" dirty="0">
                <a:solidFill>
                  <a:srgbClr val="FF0000"/>
                </a:solidFill>
              </a:rPr>
              <a:t>  </a:t>
            </a:r>
            <a:r>
              <a:rPr lang="en-US" sz="4576" b="1" dirty="0">
                <a:solidFill>
                  <a:schemeClr val="tx1"/>
                </a:solidFill>
                <a:latin typeface="Rockwell Extra Bold" pitchFamily="18" charset="0"/>
              </a:rPr>
              <a:t>J</a:t>
            </a:r>
            <a:r>
              <a:rPr lang="id-ID" sz="4576" b="1" dirty="0">
                <a:solidFill>
                  <a:schemeClr val="tx1"/>
                </a:solidFill>
                <a:latin typeface="Rockwell Extra Bold" pitchFamily="18" charset="0"/>
              </a:rPr>
              <a:t>abatan adalah</a:t>
            </a:r>
            <a:r>
              <a:rPr lang="en-US" sz="4576" b="1" dirty="0">
                <a:solidFill>
                  <a:schemeClr val="tx1"/>
                </a:solidFill>
                <a:latin typeface="Rockwell Extra Bold" pitchFamily="18" charset="0"/>
              </a:rPr>
              <a:t> </a:t>
            </a:r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7D37CA0-93C5-479A-B934-3E549C2C259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394" y="1298719"/>
            <a:ext cx="8073054" cy="2562329"/>
          </a:xfrm>
          <a:solidFill>
            <a:schemeClr val="bg2">
              <a:lumMod val="60000"/>
              <a:lumOff val="40000"/>
            </a:schemeClr>
          </a:solidFill>
        </p:spPr>
        <p:txBody>
          <a:bodyPr rtlCol="0">
            <a:normAutofit fontScale="85000" lnSpcReduction="20000"/>
          </a:bodyPr>
          <a:lstStyle/>
          <a:p>
            <a:pPr marL="340965" indent="-340965" algn="just" defTabSz="454619">
              <a:spcBef>
                <a:spcPts val="994"/>
              </a:spcBef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altLang="en-US" sz="4576" dirty="0"/>
              <a:t>  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S</a:t>
            </a:r>
            <a:r>
              <a:rPr lang="id-ID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ekumpulan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d-ID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pekerjaan yang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d-ID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memiliki persamaan dalam tugas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-</a:t>
            </a:r>
            <a:r>
              <a:rPr lang="en-US" altLang="en-US" sz="5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tugas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5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pokoknya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en-US" altLang="en-US" sz="5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dalam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 </a:t>
            </a:r>
            <a:r>
              <a:rPr lang="id-ID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 suatu </a:t>
            </a:r>
            <a:r>
              <a:rPr lang="en-US" altLang="en-US" sz="5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instansi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/</a:t>
            </a:r>
            <a:r>
              <a:rPr lang="en-US" altLang="en-US" sz="5800" dirty="0" err="1">
                <a:solidFill>
                  <a:schemeClr val="tx1"/>
                </a:solidFill>
                <a:latin typeface="Arial Narrow" panose="020B0606020202030204" pitchFamily="34" charset="0"/>
              </a:rPr>
              <a:t>perusahaan</a:t>
            </a:r>
            <a:r>
              <a:rPr lang="en-US" altLang="en-US" sz="5800" dirty="0">
                <a:solidFill>
                  <a:schemeClr val="tx1"/>
                </a:solidFill>
                <a:latin typeface="Arial Narrow" panose="020B0606020202030204" pitchFamily="34" charset="0"/>
              </a:rPr>
              <a:t>.</a:t>
            </a:r>
          </a:p>
          <a:p>
            <a:pPr marL="340965" indent="-340965" algn="just" defTabSz="454619">
              <a:spcBef>
                <a:spcPts val="994"/>
              </a:spcBef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endParaRPr lang="en-US" altLang="en-US" sz="3729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AE6A564-A020-48DB-8EB1-EB8F6A7A8ADD}"/>
              </a:ext>
            </a:extLst>
          </p:cNvPr>
          <p:cNvSpPr/>
          <p:nvPr/>
        </p:nvSpPr>
        <p:spPr>
          <a:xfrm>
            <a:off x="633636" y="1234145"/>
            <a:ext cx="7942648" cy="43177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just" eaLnBrk="1" hangingPunct="1">
              <a:spcBef>
                <a:spcPct val="50000"/>
              </a:spcBef>
              <a:defRPr/>
            </a:pPr>
            <a:r>
              <a:rPr lang="en-US" sz="3051" b="1" i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“The Right Man on The Right Place at The Right Time”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ada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beberapa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hal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yang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harus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diketahui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Dari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sudut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perusahaan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/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instansi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unsur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pertama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yang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harus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diketahui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adalah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unsur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“Place”–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nya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,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sebab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perusahaan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sebagai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organisasi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adalah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wadah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tempat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manusia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(man)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bekerja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Tempat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bekerja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ini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seringkali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secara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spesifik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disebut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sebagai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 </a:t>
            </a:r>
            <a:r>
              <a:rPr lang="en-US" sz="3051" b="1" dirty="0" err="1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Jabatan</a:t>
            </a:r>
            <a:r>
              <a:rPr lang="en-US" sz="3051" b="1" dirty="0">
                <a:solidFill>
                  <a:schemeClr val="tx1">
                    <a:lumMod val="95000"/>
                  </a:schemeClr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>
            <a:extLst>
              <a:ext uri="{FF2B5EF4-FFF2-40B4-BE49-F238E27FC236}">
                <a16:creationId xmlns:a16="http://schemas.microsoft.com/office/drawing/2014/main" id="{43B80A63-A538-489E-BD2F-CBAE67791C0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16611" y="136380"/>
            <a:ext cx="3293293" cy="687448"/>
          </a:xfrm>
          <a:solidFill>
            <a:srgbClr val="FFFF66"/>
          </a:solidFill>
          <a:ln w="19050">
            <a:solidFill>
              <a:schemeClr val="accent1"/>
            </a:solidFill>
          </a:ln>
        </p:spPr>
        <p:txBody>
          <a:bodyPr rtlCol="0">
            <a:normAutofit fontScale="90000"/>
          </a:bodyPr>
          <a:lstStyle/>
          <a:p>
            <a:pPr defTabSz="911778">
              <a:lnSpc>
                <a:spcPts val="5785"/>
              </a:lnSpc>
              <a:defRPr/>
            </a:pPr>
            <a:r>
              <a:rPr lang="en-US" sz="3644" b="1" dirty="0">
                <a:solidFill>
                  <a:srgbClr val="FF0000"/>
                </a:solidFill>
                <a:latin typeface="Georgia" pitchFamily="18" charset="0"/>
              </a:rPr>
              <a:t>J</a:t>
            </a:r>
            <a:r>
              <a:rPr lang="id-ID" sz="3644" b="1" dirty="0">
                <a:solidFill>
                  <a:srgbClr val="FF0000"/>
                </a:solidFill>
                <a:latin typeface="Georgia" pitchFamily="18" charset="0"/>
              </a:rPr>
              <a:t>enis</a:t>
            </a:r>
            <a:r>
              <a:rPr lang="en-US" sz="3644" b="1" dirty="0">
                <a:solidFill>
                  <a:srgbClr val="FF0000"/>
                </a:solidFill>
                <a:latin typeface="Georgia" pitchFamily="18" charset="0"/>
              </a:rPr>
              <a:t> J</a:t>
            </a:r>
            <a:r>
              <a:rPr lang="id-ID" sz="3644" b="1" dirty="0">
                <a:solidFill>
                  <a:srgbClr val="FF0000"/>
                </a:solidFill>
                <a:latin typeface="Georgia" pitchFamily="18" charset="0"/>
              </a:rPr>
              <a:t>abatan</a:t>
            </a:r>
            <a:endParaRPr lang="en-US" sz="3644" b="1" dirty="0">
              <a:solidFill>
                <a:srgbClr val="FF0000"/>
              </a:solidFill>
              <a:latin typeface="Georgia" pitchFamily="18" charset="0"/>
            </a:endParaRPr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89752B9D-77C2-4C35-81C6-952DCE6D46F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3795090" y="1764193"/>
            <a:ext cx="1689696" cy="496415"/>
          </a:xfrm>
          <a:solidFill>
            <a:schemeClr val="bg2">
              <a:lumMod val="60000"/>
              <a:lumOff val="40000"/>
            </a:schemeClr>
          </a:solidFill>
          <a:ln>
            <a:solidFill>
              <a:srgbClr val="FFC000"/>
            </a:solidFill>
            <a:miter lim="800000"/>
            <a:headEnd/>
            <a:tailEnd/>
          </a:ln>
        </p:spPr>
        <p:txBody>
          <a:bodyPr rtlCol="0">
            <a:normAutofit/>
          </a:bodyPr>
          <a:lstStyle/>
          <a:p>
            <a:pPr marL="493706" indent="-493706" algn="ctr" defTabSz="454619">
              <a:spcBef>
                <a:spcPts val="994"/>
              </a:spcBef>
              <a:buClr>
                <a:schemeClr val="bg2">
                  <a:lumMod val="40000"/>
                  <a:lumOff val="60000"/>
                </a:schemeClr>
              </a:buClr>
              <a:buSzPct val="70000"/>
              <a:buNone/>
              <a:defRPr/>
            </a:pPr>
            <a:r>
              <a:rPr lang="en-US" altLang="en-US" sz="2288" b="1" dirty="0">
                <a:solidFill>
                  <a:srgbClr val="0070C0"/>
                </a:solidFill>
                <a:latin typeface="Arial Black" panose="020B0A04020102020204" pitchFamily="34" charset="0"/>
              </a:rPr>
              <a:t>J</a:t>
            </a:r>
            <a:r>
              <a:rPr lang="id-ID" altLang="en-US" sz="2288" b="1" dirty="0">
                <a:solidFill>
                  <a:srgbClr val="0070C0"/>
                </a:solidFill>
                <a:latin typeface="Arial Black" panose="020B0A04020102020204" pitchFamily="34" charset="0"/>
              </a:rPr>
              <a:t>abatan</a:t>
            </a:r>
            <a:endParaRPr lang="en-US" altLang="en-US" sz="2288" b="1" dirty="0">
              <a:solidFill>
                <a:srgbClr val="0070C0"/>
              </a:solidFill>
              <a:latin typeface="Arial Black" panose="020B0A04020102020204" pitchFamily="34" charset="0"/>
            </a:endParaRPr>
          </a:p>
        </p:txBody>
      </p:sp>
      <p:sp>
        <p:nvSpPr>
          <p:cNvPr id="19460" name="Slide Number Placeholder 4">
            <a:extLst>
              <a:ext uri="{FF2B5EF4-FFF2-40B4-BE49-F238E27FC236}">
                <a16:creationId xmlns:a16="http://schemas.microsoft.com/office/drawing/2014/main" id="{5AD14154-A039-47A8-B410-4D0E1E956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xfrm>
            <a:off x="3517958" y="6269600"/>
            <a:ext cx="4723346" cy="271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lIns="91213" tIns="45720" rIns="91213" bIns="45720" rtlCol="0" anchor="ctr"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629576" indent="-242145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968578" indent="-193716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356009" indent="-193716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1743441" indent="-193716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130872" indent="-1937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518303" indent="-1937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2905735" indent="-1937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293166" indent="-193716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52C955C-CA1C-45A7-AFD2-0B9B250E49CA}" type="slidenum">
              <a:rPr lang="en-US" altLang="en-US" sz="1017">
                <a:solidFill>
                  <a:srgbClr val="595959"/>
                </a:solidFill>
                <a:latin typeface="Century Gothic" panose="020B0502020202020204" pitchFamily="34" charset="0"/>
              </a:rPr>
              <a:pPr/>
              <a:t>8</a:t>
            </a:fld>
            <a:endParaRPr lang="en-US" altLang="en-US" sz="1017">
              <a:solidFill>
                <a:srgbClr val="595959"/>
              </a:solidFill>
              <a:latin typeface="Century Gothic" panose="020B0502020202020204" pitchFamily="34" charset="0"/>
            </a:endParaRPr>
          </a:p>
        </p:txBody>
      </p:sp>
      <p:sp>
        <p:nvSpPr>
          <p:cNvPr id="311300" name="Rectangle 4">
            <a:extLst>
              <a:ext uri="{FF2B5EF4-FFF2-40B4-BE49-F238E27FC236}">
                <a16:creationId xmlns:a16="http://schemas.microsoft.com/office/drawing/2014/main" id="{50382959-689B-488F-ADA8-010655E54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306791"/>
            <a:ext cx="1968173" cy="128879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494267" indent="-494267" algn="ctr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034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Jabatan</a:t>
            </a:r>
            <a:r>
              <a:rPr lang="en-US" sz="2034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 </a:t>
            </a:r>
          </a:p>
          <a:p>
            <a:pPr marL="494267" indent="-494267" algn="ctr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034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Struktural</a:t>
            </a:r>
            <a:r>
              <a:rPr lang="en-US" sz="2034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/</a:t>
            </a:r>
          </a:p>
          <a:p>
            <a:pPr marL="494267" indent="-494267" algn="ctr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034" b="1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Manajerial</a:t>
            </a:r>
            <a:endParaRPr lang="en-US" sz="2034" b="1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11301" name="Rectangle 5">
            <a:extLst>
              <a:ext uri="{FF2B5EF4-FFF2-40B4-BE49-F238E27FC236}">
                <a16:creationId xmlns:a16="http://schemas.microsoft.com/office/drawing/2014/main" id="{86BB227D-1F5F-459C-934C-BF5589EF1A0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3429673"/>
            <a:ext cx="2039474" cy="1666826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034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Jabatan</a:t>
            </a:r>
            <a:r>
              <a:rPr lang="en-US" sz="2034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 Non </a:t>
            </a:r>
            <a:r>
              <a:rPr lang="en-US" sz="2034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Struktural</a:t>
            </a:r>
            <a:r>
              <a:rPr lang="en-US" sz="2034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/</a:t>
            </a:r>
          </a:p>
          <a:p>
            <a:pPr eaLnBrk="1" hangingPunct="1">
              <a:lnSpc>
                <a:spcPct val="70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en-US" sz="2034" dirty="0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Non </a:t>
            </a:r>
            <a:r>
              <a:rPr lang="en-US" sz="2034" dirty="0" err="1">
                <a:solidFill>
                  <a:srgbClr val="FFC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Manajerial</a:t>
            </a:r>
            <a:endParaRPr lang="en-US" sz="2034" dirty="0">
              <a:solidFill>
                <a:srgbClr val="FFC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11302" name="Rectangle 6">
            <a:extLst>
              <a:ext uri="{FF2B5EF4-FFF2-40B4-BE49-F238E27FC236}">
                <a16:creationId xmlns:a16="http://schemas.microsoft.com/office/drawing/2014/main" id="{2E9CAD9D-1690-4B22-8376-FB6A29C448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74" y="2670924"/>
            <a:ext cx="1817500" cy="606730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eaLnBrk="1" hangingPunct="1">
              <a:lnSpc>
                <a:spcPct val="6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1525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- </a:t>
            </a:r>
            <a:r>
              <a:rPr lang="en-US" sz="1525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Direktur</a:t>
            </a:r>
            <a:r>
              <a:rPr lang="en-US" sz="1525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 </a:t>
            </a:r>
            <a:r>
              <a:rPr lang="en-US" sz="1525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Utama</a:t>
            </a:r>
            <a:endParaRPr lang="en-US" sz="1525" dirty="0">
              <a:solidFill>
                <a:srgbClr val="FFFF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Narrow" panose="020B0606020202030204" pitchFamily="34" charset="0"/>
            </a:endParaRPr>
          </a:p>
          <a:p>
            <a:pPr eaLnBrk="1" hangingPunct="1">
              <a:lnSpc>
                <a:spcPct val="6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1525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- Manager</a:t>
            </a:r>
            <a:endParaRPr lang="en-US" sz="1525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311303" name="Rectangle 7">
            <a:extLst>
              <a:ext uri="{FF2B5EF4-FFF2-40B4-BE49-F238E27FC236}">
                <a16:creationId xmlns:a16="http://schemas.microsoft.com/office/drawing/2014/main" id="{976187CC-A42B-4EC3-AC8D-4082E1556C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673" y="5247172"/>
            <a:ext cx="1906290" cy="682067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494267" indent="-494267">
              <a:lnSpc>
                <a:spcPct val="6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1356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- </a:t>
            </a:r>
            <a:r>
              <a:rPr lang="en-US" sz="1186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Operator  </a:t>
            </a:r>
            <a:r>
              <a:rPr lang="en-US" sz="1186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Narrow" panose="020B0606020202030204" pitchFamily="34" charset="0"/>
              </a:rPr>
              <a:t>Komputer</a:t>
            </a:r>
            <a:endParaRPr lang="en-US" sz="1186" b="1" dirty="0">
              <a:solidFill>
                <a:srgbClr val="FFFF00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Arial Narrow" panose="020B0606020202030204" pitchFamily="34" charset="0"/>
            </a:endParaRPr>
          </a:p>
          <a:p>
            <a:pPr marL="494267" indent="-494267">
              <a:lnSpc>
                <a:spcPct val="60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1186" b="1" dirty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anose="020B0606020202030204" pitchFamily="34" charset="0"/>
              </a:rPr>
              <a:t>- </a:t>
            </a:r>
            <a:r>
              <a:rPr lang="en-US" sz="1186" b="1" dirty="0">
                <a:solidFill>
                  <a:srgbClr val="FFFF00"/>
                </a:solidFill>
                <a:latin typeface="Arial Narrow" panose="020B0606020202030204" pitchFamily="34" charset="0"/>
              </a:rPr>
              <a:t>Operator </a:t>
            </a:r>
            <a:r>
              <a:rPr lang="en-US" sz="1186" b="1" dirty="0" err="1">
                <a:solidFill>
                  <a:srgbClr val="FFFF00"/>
                </a:solidFill>
                <a:latin typeface="Arial Narrow" panose="020B0606020202030204" pitchFamily="34" charset="0"/>
              </a:rPr>
              <a:t>mesin</a:t>
            </a:r>
            <a:r>
              <a:rPr lang="en-US" sz="1186" b="1" dirty="0">
                <a:solidFill>
                  <a:srgbClr val="FFFF00"/>
                </a:solidFill>
                <a:latin typeface="Arial Narrow" panose="020B0606020202030204" pitchFamily="34" charset="0"/>
              </a:rPr>
              <a:t> </a:t>
            </a:r>
            <a:r>
              <a:rPr lang="en-US" sz="1186" b="1" dirty="0" err="1">
                <a:solidFill>
                  <a:srgbClr val="FFFF00"/>
                </a:solidFill>
                <a:latin typeface="Arial Narrow" panose="020B0606020202030204" pitchFamily="34" charset="0"/>
              </a:rPr>
              <a:t>cetak</a:t>
            </a:r>
            <a:endParaRPr lang="en-US" sz="1186" b="1" dirty="0">
              <a:solidFill>
                <a:srgbClr val="FFFF00"/>
              </a:solidFill>
              <a:latin typeface="Arial Narrow" panose="020B0606020202030204" pitchFamily="34" charset="0"/>
            </a:endParaRPr>
          </a:p>
        </p:txBody>
      </p:sp>
      <p:sp>
        <p:nvSpPr>
          <p:cNvPr id="311304" name="Rectangle 8">
            <a:extLst>
              <a:ext uri="{FF2B5EF4-FFF2-40B4-BE49-F238E27FC236}">
                <a16:creationId xmlns:a16="http://schemas.microsoft.com/office/drawing/2014/main" id="{1E7D78B1-CCD8-4A47-82B3-530E47A2B9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066" y="2906352"/>
            <a:ext cx="1490592" cy="606730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solidFill>
              <a:schemeClr val="accent1">
                <a:alpha val="60000"/>
              </a:schemeClr>
            </a:solidFill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494267" indent="-494267" algn="ctr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1864" dirty="0" err="1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anose="020B0A04020102020204" pitchFamily="34" charset="0"/>
              </a:rPr>
              <a:t>Struktura</a:t>
            </a:r>
            <a:r>
              <a:rPr lang="en-US" sz="1864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</a:t>
            </a:r>
            <a:endParaRPr lang="en-US" sz="1864" b="1" dirty="0">
              <a:solidFill>
                <a:srgbClr val="0070C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1305" name="Rectangle 9">
            <a:extLst>
              <a:ext uri="{FF2B5EF4-FFF2-40B4-BE49-F238E27FC236}">
                <a16:creationId xmlns:a16="http://schemas.microsoft.com/office/drawing/2014/main" id="{76DD313F-DE33-4F1B-B8FA-C6DD018BC6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6397" y="2898280"/>
            <a:ext cx="1685661" cy="660542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494267" indent="-494267" algn="ctr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id-ID" sz="1864" b="1" dirty="0">
                <a:solidFill>
                  <a:srgbClr val="0070C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anose="020B0A04020102020204" pitchFamily="34" charset="0"/>
              </a:rPr>
              <a:t>Fungsional</a:t>
            </a:r>
          </a:p>
          <a:p>
            <a:pPr marL="494267" indent="-494267" algn="ctr"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id-ID" sz="1864" b="1" dirty="0">
                <a:solidFill>
                  <a:srgbClr val="04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 </a:t>
            </a:r>
            <a:endParaRPr lang="en-US" sz="1864" b="1" dirty="0">
              <a:solidFill>
                <a:srgbClr val="04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11306" name="Rectangle 10">
            <a:extLst>
              <a:ext uri="{FF2B5EF4-FFF2-40B4-BE49-F238E27FC236}">
                <a16:creationId xmlns:a16="http://schemas.microsoft.com/office/drawing/2014/main" id="{5C86F021-2F98-44D1-A833-9303BD1B87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385694" y="1458809"/>
            <a:ext cx="1758307" cy="11367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494267" indent="-494267" algn="ctr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2034" b="1" dirty="0" err="1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Jabatan</a:t>
            </a:r>
            <a:endParaRPr lang="en-US" sz="2034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  <a:p>
            <a:pPr marL="494267" indent="-494267" algn="ctr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id-ID" sz="2034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Fungsional umum</a:t>
            </a:r>
            <a:endParaRPr lang="en-US" sz="2034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11307" name="Rectangle 11">
            <a:extLst>
              <a:ext uri="{FF2B5EF4-FFF2-40B4-BE49-F238E27FC236}">
                <a16:creationId xmlns:a16="http://schemas.microsoft.com/office/drawing/2014/main" id="{323F0BF9-D56A-4D45-808D-145CF1B7CD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280" y="2747606"/>
            <a:ext cx="1954720" cy="757404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r>
              <a:rPr lang="id-ID" sz="1356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Pengadministrasi keuangan</a:t>
            </a:r>
          </a:p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r>
              <a:rPr lang="id-ID" sz="1356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Kasir</a:t>
            </a:r>
            <a:endParaRPr lang="en-US" sz="1356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1308" name="Rectangle 12">
            <a:extLst>
              <a:ext uri="{FF2B5EF4-FFF2-40B4-BE49-F238E27FC236}">
                <a16:creationId xmlns:a16="http://schemas.microsoft.com/office/drawing/2014/main" id="{BA4823B7-2D3E-4E40-8B04-2404C979FE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4526" y="3732365"/>
            <a:ext cx="2039474" cy="1136778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  <a:ln>
            <a:headEnd/>
            <a:tailEnd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algn="ctr"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id-ID" sz="2373" b="1" dirty="0">
                <a:solidFill>
                  <a:srgbClr val="FF505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Black" panose="020B0A04020102020204" pitchFamily="34" charset="0"/>
              </a:rPr>
              <a:t>Jabatan Fungsional Khusus</a:t>
            </a:r>
            <a:endParaRPr lang="en-US" sz="2373" b="1" dirty="0">
              <a:solidFill>
                <a:srgbClr val="FF505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311309" name="Rectangle 13">
            <a:extLst>
              <a:ext uri="{FF2B5EF4-FFF2-40B4-BE49-F238E27FC236}">
                <a16:creationId xmlns:a16="http://schemas.microsoft.com/office/drawing/2014/main" id="{0CFFE753-C6A0-4FDC-AD2E-75E7F00D5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9280" y="4952552"/>
            <a:ext cx="1954720" cy="976687"/>
          </a:xfrm>
          <a:prstGeom prst="rect">
            <a:avLst/>
          </a:prstGeom>
          <a:solidFill>
            <a:srgbClr val="00B050"/>
          </a:solidFill>
          <a:ln>
            <a:headEnd/>
            <a:tailEnd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lIns="87067" tIns="43533" rIns="87067" bIns="43533" anchor="ctr"/>
          <a:lstStyle/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endParaRPr lang="en-US" sz="1356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endParaRPr lang="en-US" sz="1356" b="1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r>
              <a:rPr lang="id-ID" sz="1356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Instruktur</a:t>
            </a:r>
            <a:endParaRPr lang="en-US" sz="1356" dirty="0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r>
              <a:rPr lang="id-ID" sz="1356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Pengantar Kerja</a:t>
            </a:r>
          </a:p>
          <a:p>
            <a:pPr marL="242145" indent="-242145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buFont typeface="Arial" pitchFamily="34" charset="0"/>
              <a:buChar char="•"/>
              <a:defRPr/>
            </a:pPr>
            <a:r>
              <a:rPr lang="id-ID" sz="1356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Pengawas</a:t>
            </a:r>
          </a:p>
          <a:p>
            <a:pPr eaLnBrk="1" hangingPunct="1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r>
              <a:rPr lang="en-US" sz="1356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.     Mediator</a:t>
            </a:r>
          </a:p>
          <a:p>
            <a:pPr marL="494267" indent="-494267">
              <a:lnSpc>
                <a:spcPct val="65000"/>
              </a:lnSpc>
              <a:spcBef>
                <a:spcPct val="20000"/>
              </a:spcBef>
              <a:buClr>
                <a:schemeClr val="hlink"/>
              </a:buClr>
              <a:buSzPct val="70000"/>
              <a:defRPr/>
            </a:pPr>
            <a:endParaRPr lang="en-US" sz="1864" dirty="0">
              <a:solidFill>
                <a:srgbClr val="00206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9473" name="Line 25">
            <a:extLst>
              <a:ext uri="{FF2B5EF4-FFF2-40B4-BE49-F238E27FC236}">
                <a16:creationId xmlns:a16="http://schemas.microsoft.com/office/drawing/2014/main" id="{4F4FF988-E588-4A39-B158-17884B3EC3A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110775" y="3505010"/>
            <a:ext cx="1407183" cy="682066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74" name="Freeform 26">
            <a:extLst>
              <a:ext uri="{FF2B5EF4-FFF2-40B4-BE49-F238E27FC236}">
                <a16:creationId xmlns:a16="http://schemas.microsoft.com/office/drawing/2014/main" id="{5379AEAF-219A-4B63-8F11-09D8D0DD98ED}"/>
              </a:ext>
            </a:extLst>
          </p:cNvPr>
          <p:cNvSpPr>
            <a:spLocks/>
          </p:cNvSpPr>
          <p:nvPr/>
        </p:nvSpPr>
        <p:spPr bwMode="auto">
          <a:xfrm>
            <a:off x="2056963" y="1894686"/>
            <a:ext cx="1510771" cy="947091"/>
          </a:xfrm>
          <a:custGeom>
            <a:avLst/>
            <a:gdLst>
              <a:gd name="T0" fmla="*/ 2147483647 w 1032"/>
              <a:gd name="T1" fmla="*/ 2147483647 h 600"/>
              <a:gd name="T2" fmla="*/ 0 w 1032"/>
              <a:gd name="T3" fmla="*/ 0 h 600"/>
              <a:gd name="T4" fmla="*/ 0 60000 65536"/>
              <a:gd name="T5" fmla="*/ 0 60000 65536"/>
              <a:gd name="T6" fmla="*/ 0 w 1032"/>
              <a:gd name="T7" fmla="*/ 0 h 600"/>
              <a:gd name="T8" fmla="*/ 1032 w 1032"/>
              <a:gd name="T9" fmla="*/ 600 h 600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032" h="600">
                <a:moveTo>
                  <a:pt x="1032" y="600"/>
                </a:moveTo>
                <a:lnTo>
                  <a:pt x="0" y="0"/>
                </a:lnTo>
              </a:path>
            </a:pathLst>
          </a:custGeom>
          <a:noFill/>
          <a:ln w="9525">
            <a:solidFill>
              <a:srgbClr val="FF66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75" name="Line 28">
            <a:extLst>
              <a:ext uri="{FF2B5EF4-FFF2-40B4-BE49-F238E27FC236}">
                <a16:creationId xmlns:a16="http://schemas.microsoft.com/office/drawing/2014/main" id="{C536C647-522D-48E2-B08C-9DF1EC76155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767299" y="2140876"/>
            <a:ext cx="1618395" cy="757403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76" name="Line 29">
            <a:extLst>
              <a:ext uri="{FF2B5EF4-FFF2-40B4-BE49-F238E27FC236}">
                <a16:creationId xmlns:a16="http://schemas.microsoft.com/office/drawing/2014/main" id="{460D7C97-D51C-4E74-98DF-30DBA0DC1855}"/>
              </a:ext>
            </a:extLst>
          </p:cNvPr>
          <p:cNvSpPr>
            <a:spLocks noChangeShapeType="1"/>
          </p:cNvSpPr>
          <p:nvPr/>
        </p:nvSpPr>
        <p:spPr bwMode="auto">
          <a:xfrm>
            <a:off x="5775371" y="3581692"/>
            <a:ext cx="1335882" cy="832741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77" name="Line 30">
            <a:extLst>
              <a:ext uri="{FF2B5EF4-FFF2-40B4-BE49-F238E27FC236}">
                <a16:creationId xmlns:a16="http://schemas.microsoft.com/office/drawing/2014/main" id="{8D52CD0E-C411-4DFA-A7C4-3BCD09FF1250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2628" y="2292895"/>
            <a:ext cx="0" cy="909422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78" name="Line 31">
            <a:extLst>
              <a:ext uri="{FF2B5EF4-FFF2-40B4-BE49-F238E27FC236}">
                <a16:creationId xmlns:a16="http://schemas.microsoft.com/office/drawing/2014/main" id="{E2CB3D62-23B6-4484-A9FE-59508F27645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90161" y="3202317"/>
            <a:ext cx="352468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79" name="Line 33">
            <a:extLst>
              <a:ext uri="{FF2B5EF4-FFF2-40B4-BE49-F238E27FC236}">
                <a16:creationId xmlns:a16="http://schemas.microsoft.com/office/drawing/2014/main" id="{B4DCA83C-0B58-45E3-8037-446963CD5FF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42628" y="3202317"/>
            <a:ext cx="349778" cy="0"/>
          </a:xfrm>
          <a:prstGeom prst="line">
            <a:avLst/>
          </a:prstGeom>
          <a:noFill/>
          <a:ln w="9525">
            <a:solidFill>
              <a:srgbClr val="FF6600"/>
            </a:solidFill>
            <a:round/>
            <a:headEnd/>
            <a:tailEnd type="stealth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7067" tIns="43533" rIns="87067" bIns="43533"/>
          <a:lstStyle/>
          <a:p>
            <a:endParaRPr lang="en-ID" sz="1525"/>
          </a:p>
        </p:txBody>
      </p:sp>
      <p:sp>
        <p:nvSpPr>
          <p:cNvPr id="19480" name="Text Box 34">
            <a:extLst>
              <a:ext uri="{FF2B5EF4-FFF2-40B4-BE49-F238E27FC236}">
                <a16:creationId xmlns:a16="http://schemas.microsoft.com/office/drawing/2014/main" id="{E0C59679-5C13-44F1-9359-6C8CB25DC2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50686" y="1761502"/>
            <a:ext cx="492380" cy="32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67" tIns="43533" rIns="87067" bIns="43533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25">
                <a:cs typeface="Arial" panose="020B0604020202020204" pitchFamily="34" charset="0"/>
              </a:rPr>
              <a:t>1</a:t>
            </a:r>
          </a:p>
        </p:txBody>
      </p:sp>
      <p:sp>
        <p:nvSpPr>
          <p:cNvPr id="19481" name="Text Box 35">
            <a:extLst>
              <a:ext uri="{FF2B5EF4-FFF2-40B4-BE49-F238E27FC236}">
                <a16:creationId xmlns:a16="http://schemas.microsoft.com/office/drawing/2014/main" id="{EEA8FA28-CB32-4F54-B646-B51BFA3DB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0642" y="4414433"/>
            <a:ext cx="282513" cy="32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67" tIns="43533" rIns="87067" bIns="43533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25">
                <a:cs typeface="Arial" panose="020B0604020202020204" pitchFamily="34" charset="0"/>
              </a:rPr>
              <a:t>2</a:t>
            </a:r>
          </a:p>
        </p:txBody>
      </p:sp>
      <p:sp>
        <p:nvSpPr>
          <p:cNvPr id="19482" name="Text Box 36">
            <a:extLst>
              <a:ext uri="{FF2B5EF4-FFF2-40B4-BE49-F238E27FC236}">
                <a16:creationId xmlns:a16="http://schemas.microsoft.com/office/drawing/2014/main" id="{2837D811-DBFC-4496-838E-997941F111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3225" y="1686165"/>
            <a:ext cx="156055" cy="32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67" tIns="43533" rIns="87067" bIns="43533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25">
                <a:cs typeface="Arial" panose="020B0604020202020204" pitchFamily="34" charset="0"/>
              </a:rPr>
              <a:t>1</a:t>
            </a:r>
          </a:p>
        </p:txBody>
      </p:sp>
      <p:sp>
        <p:nvSpPr>
          <p:cNvPr id="19483" name="Text Box 38">
            <a:extLst>
              <a:ext uri="{FF2B5EF4-FFF2-40B4-BE49-F238E27FC236}">
                <a16:creationId xmlns:a16="http://schemas.microsoft.com/office/drawing/2014/main" id="{85DF7933-B6F6-4E8F-B1E1-44DABD75A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12147" y="4489769"/>
            <a:ext cx="281167" cy="32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7067" tIns="43533" rIns="87067" bIns="43533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525">
                <a:cs typeface="Arial" panose="020B0604020202020204" pitchFamily="34" charset="0"/>
              </a:rPr>
              <a:t>2</a:t>
            </a: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B461-FA5C-492C-A1B7-71F82BD4F2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6"/>
            <a:ext cx="6615014" cy="516592"/>
          </a:xfrm>
        </p:spPr>
        <p:txBody>
          <a:bodyPr/>
          <a:lstStyle/>
          <a:p>
            <a:r>
              <a:rPr lang="en-US" sz="2400" dirty="0" err="1"/>
              <a:t>Contoh</a:t>
            </a:r>
            <a:r>
              <a:rPr lang="en-US" sz="2400" dirty="0"/>
              <a:t> Job Description</a:t>
            </a:r>
            <a:endParaRPr lang="en-ID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B4BC6F6-0E24-45F6-BCDC-EB4DD688AE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885132"/>
            <a:ext cx="5976664" cy="6204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4961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AA735A-3B2E-4A3C-B84F-096710A8A0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261" y="49169"/>
            <a:ext cx="6019591" cy="6808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293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05A92-13FC-4D33-B819-5EE7045C0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9275" y="107577"/>
            <a:ext cx="8042276" cy="729136"/>
          </a:xfrm>
        </p:spPr>
        <p:txBody>
          <a:bodyPr/>
          <a:lstStyle/>
          <a:p>
            <a:r>
              <a:rPr lang="en-US" dirty="0" err="1"/>
              <a:t>Contoh</a:t>
            </a:r>
            <a:r>
              <a:rPr lang="en-US" dirty="0"/>
              <a:t> Job Specification</a:t>
            </a:r>
            <a:endParaRPr lang="en-ID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D907D9-A059-4576-9BAC-9EA75253E6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243" y="1057571"/>
            <a:ext cx="8144051" cy="5179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4787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eeze">
  <a:themeElements>
    <a:clrScheme name="Breeze">
      <a:dk1>
        <a:sysClr val="windowText" lastClr="000000"/>
      </a:dk1>
      <a:lt1>
        <a:sysClr val="window" lastClr="FFFFFF"/>
      </a:lt1>
      <a:dk2>
        <a:srgbClr val="09213B"/>
      </a:dk2>
      <a:lt2>
        <a:srgbClr val="D5EDF4"/>
      </a:lt2>
      <a:accent1>
        <a:srgbClr val="2C7C9F"/>
      </a:accent1>
      <a:accent2>
        <a:srgbClr val="244A58"/>
      </a:accent2>
      <a:accent3>
        <a:srgbClr val="E2751D"/>
      </a:accent3>
      <a:accent4>
        <a:srgbClr val="FFB400"/>
      </a:accent4>
      <a:accent5>
        <a:srgbClr val="7EB606"/>
      </a:accent5>
      <a:accent6>
        <a:srgbClr val="C00000"/>
      </a:accent6>
      <a:hlink>
        <a:srgbClr val="7030A0"/>
      </a:hlink>
      <a:folHlink>
        <a:srgbClr val="00B0F0"/>
      </a:folHlink>
    </a:clrScheme>
    <a:fontScheme name="Breeze">
      <a:majorFont>
        <a:latin typeface="News Gothic MT"/>
        <a:ea typeface=""/>
        <a:cs typeface=""/>
        <a:font script="Jpan" typeface="ＭＳ Ｐゴシック"/>
      </a:majorFont>
      <a:minorFont>
        <a:latin typeface="News Gothic MT"/>
        <a:ea typeface=""/>
        <a:cs typeface=""/>
        <a:font script="Jpan" typeface="ＭＳ Ｐゴシック"/>
      </a:minorFont>
    </a:fontScheme>
    <a:fmtScheme name="Breeze">
      <a:fillStyleLst>
        <a:solidFill>
          <a:schemeClr val="phClr"/>
        </a:solidFill>
        <a:gradFill rotWithShape="1">
          <a:gsLst>
            <a:gs pos="31000">
              <a:schemeClr val="phClr">
                <a:tint val="100000"/>
                <a:shade val="100000"/>
                <a:satMod val="120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shade val="100000"/>
                <a:satMod val="120000"/>
              </a:schemeClr>
            </a:gs>
            <a:gs pos="69000">
              <a:schemeClr val="phClr">
                <a:tint val="80000"/>
                <a:shade val="100000"/>
                <a:satMod val="150000"/>
              </a:schemeClr>
            </a:gs>
            <a:gs pos="100000">
              <a:schemeClr val="phClr">
                <a:tint val="50000"/>
                <a:shade val="100000"/>
                <a:satMod val="15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dbl" algn="ctr">
          <a:solidFill>
            <a:schemeClr val="phClr"/>
          </a:solidFill>
          <a:prstDash val="solid"/>
        </a:ln>
        <a:ln w="31750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sx="101000" sy="101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127000" dist="25400" dir="13500000">
              <a:srgbClr val="C0C0C0">
                <a:alpha val="75000"/>
              </a:srgbClr>
            </a:innerShdw>
            <a:outerShdw blurRad="88900" dist="25400" dir="5400000" sx="102000" sy="102000" algn="ctr" rotWithShape="0">
              <a:srgbClr val="C0C0C0">
                <a:alpha val="40000"/>
              </a:srgbClr>
            </a:outerShdw>
          </a:effectLst>
          <a:scene3d>
            <a:camera prst="perspectiveLeft" fov="300000"/>
            <a:lightRig rig="soft" dir="l">
              <a:rot lat="0" lon="0" rev="4200000"/>
            </a:lightRig>
          </a:scene3d>
          <a:sp3d extrusionH="38100" prstMaterial="powder">
            <a:bevelT w="50800" h="88900" prst="convex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0000"/>
                <a:satMod val="400000"/>
              </a:schemeClr>
              <a:schemeClr val="phClr">
                <a:tint val="10000"/>
                <a:satMod val="200000"/>
              </a:schemeClr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Breeze.thmx</Template>
  <TotalTime>478</TotalTime>
  <Words>337</Words>
  <Application>Microsoft Office PowerPoint</Application>
  <PresentationFormat>On-screen Show (4:3)</PresentationFormat>
  <Paragraphs>57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3" baseType="lpstr">
      <vt:lpstr>Arial</vt:lpstr>
      <vt:lpstr>Arial Black</vt:lpstr>
      <vt:lpstr>Arial Narrow</vt:lpstr>
      <vt:lpstr>Calibri</vt:lpstr>
      <vt:lpstr>Century Gothic</vt:lpstr>
      <vt:lpstr>Georgia</vt:lpstr>
      <vt:lpstr>News Gothic MT</vt:lpstr>
      <vt:lpstr>Rockwell Extra Bold</vt:lpstr>
      <vt:lpstr>Tahoma</vt:lpstr>
      <vt:lpstr>Wingdings</vt:lpstr>
      <vt:lpstr>Wingdings 2</vt:lpstr>
      <vt:lpstr>Breeze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Jabatan adalah </vt:lpstr>
      <vt:lpstr>PowerPoint Presentation</vt:lpstr>
      <vt:lpstr>Jenis Jabatan</vt:lpstr>
      <vt:lpstr>Contoh Job Description</vt:lpstr>
      <vt:lpstr>PowerPoint Presentation</vt:lpstr>
      <vt:lpstr>Contoh Job Specification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Analysis</dc:title>
  <dc:creator>Ade Ahmad Rozi</dc:creator>
  <cp:lastModifiedBy>Hype GLK</cp:lastModifiedBy>
  <cp:revision>31</cp:revision>
  <dcterms:created xsi:type="dcterms:W3CDTF">2010-04-17T01:28:50Z</dcterms:created>
  <dcterms:modified xsi:type="dcterms:W3CDTF">2026-10-02T01:45:13Z</dcterms:modified>
</cp:coreProperties>
</file>